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33" d="100"/>
          <a:sy n="133" d="100"/>
        </p:scale>
        <p:origin x="-984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2014-03-18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UNESCO_World_Heritage_Site" TargetMode="External"/><Relationship Id="rId2" Type="http://schemas.openxmlformats.org/officeDocument/2006/relationships/hyperlink" Target="http://en.wikipedia.org/wiki/Wieliczka_Salt_Mine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://en.wikipedia.org/wiki/File:Gibbsite_Aluminum_hydroxide_Minas_Gerai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57200" y="404664"/>
            <a:ext cx="7772400" cy="2379711"/>
          </a:xfrm>
        </p:spPr>
        <p:txBody>
          <a:bodyPr/>
          <a:lstStyle/>
          <a:p>
            <a:r>
              <a:rPr lang="en-US" altLang="ko-KR" sz="2800" dirty="0" smtClean="0"/>
              <a:t>RESOURCEs &amp; Environment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sz="4400" dirty="0" smtClean="0"/>
              <a:t>Ch. 2. Minerals &amp; rocks</a:t>
            </a:r>
            <a:endParaRPr lang="ko-KR" altLang="en-US" sz="44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564904"/>
            <a:ext cx="4876800" cy="36576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2051720" y="6225555"/>
            <a:ext cx="2926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Granite of </a:t>
            </a:r>
            <a:r>
              <a:rPr lang="en-US" sz="1200" dirty="0" err="1" smtClean="0"/>
              <a:t>Inwang</a:t>
            </a:r>
            <a:r>
              <a:rPr lang="en-US" sz="1200" dirty="0" smtClean="0"/>
              <a:t> Mountain</a:t>
            </a:r>
          </a:p>
          <a:p>
            <a:r>
              <a:rPr lang="en-US" sz="1200" dirty="0" smtClean="0"/>
              <a:t>http</a:t>
            </a:r>
            <a:r>
              <a:rPr lang="en-US" sz="1200" dirty="0"/>
              <a:t>://kr.blog.yahoo.com/jjagida/1176844</a:t>
            </a:r>
          </a:p>
        </p:txBody>
      </p:sp>
    </p:spTree>
    <p:extLst>
      <p:ext uri="{BB962C8B-B14F-4D97-AF65-F5344CB8AC3E}">
        <p14:creationId xmlns:p14="http://schemas.microsoft.com/office/powerpoint/2010/main" val="225761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04728" y="6021288"/>
            <a:ext cx="3801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Gypsum. </a:t>
            </a:r>
          </a:p>
          <a:p>
            <a:r>
              <a:rPr lang="en-US" dirty="0"/>
              <a:t>http://en.wikipedia.org/wiki/Gypsum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961" y="692696"/>
            <a:ext cx="45720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558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1640" y="6021288"/>
            <a:ext cx="6639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Calcite. National Museum of Natural History in Washington, DC</a:t>
            </a:r>
            <a:endParaRPr lang="en-US" dirty="0" smtClean="0"/>
          </a:p>
          <a:p>
            <a:r>
              <a:rPr lang="en-US" dirty="0"/>
              <a:t>http://en.wikipedia.org/wiki/File:Calcite-HUGE.jpg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188640"/>
            <a:ext cx="466725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20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" y="0"/>
            <a:ext cx="9144000" cy="54978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587727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Apatite. Quebec, Canada</a:t>
            </a:r>
          </a:p>
          <a:p>
            <a:r>
              <a:rPr lang="en-US" dirty="0"/>
              <a:t>http://en.wikipedia.org/wiki/File:Apatite_crystals.jpg</a:t>
            </a:r>
          </a:p>
        </p:txBody>
      </p:sp>
    </p:spTree>
    <p:extLst>
      <p:ext uri="{BB962C8B-B14F-4D97-AF65-F5344CB8AC3E}">
        <p14:creationId xmlns:p14="http://schemas.microsoft.com/office/powerpoint/2010/main" val="3714955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877272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Halite. </a:t>
            </a:r>
            <a:r>
              <a:rPr lang="en-US" dirty="0" err="1">
                <a:hlinkClick r:id="rId2" tooltip="en:Wieliczka Salt Mine"/>
              </a:rPr>
              <a:t>Wieliczka</a:t>
            </a:r>
            <a:r>
              <a:rPr lang="en-US" dirty="0">
                <a:hlinkClick r:id="rId2" tooltip="en:Wieliczka Salt Mine"/>
              </a:rPr>
              <a:t> Salt Mine</a:t>
            </a:r>
            <a:r>
              <a:rPr lang="en-US" dirty="0"/>
              <a:t>, </a:t>
            </a:r>
            <a:r>
              <a:rPr lang="en-US" dirty="0">
                <a:hlinkClick r:id="rId3" tooltip="en:UNESCO World Heritage Site"/>
              </a:rPr>
              <a:t>UNESCO World Heritage Site</a:t>
            </a:r>
            <a:r>
              <a:rPr lang="en-US" dirty="0"/>
              <a:t>, </a:t>
            </a:r>
            <a:r>
              <a:rPr lang="en-US" dirty="0" err="1"/>
              <a:t>Wieliczka</a:t>
            </a:r>
            <a:r>
              <a:rPr lang="en-US" dirty="0"/>
              <a:t>, </a:t>
            </a:r>
            <a:r>
              <a:rPr lang="en-US" dirty="0" err="1"/>
              <a:t>Małopolskie</a:t>
            </a:r>
            <a:r>
              <a:rPr lang="en-US" dirty="0"/>
              <a:t>, Poland</a:t>
            </a:r>
            <a:endParaRPr lang="en-US" dirty="0" smtClean="0"/>
          </a:p>
          <a:p>
            <a:r>
              <a:rPr lang="en-US" dirty="0"/>
              <a:t>http://en.wikipedia.org/wiki/File:Selpologne.jpg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975" y="548680"/>
            <a:ext cx="5378842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71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87727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Pyrite. </a:t>
            </a:r>
            <a:r>
              <a:rPr lang="en-US" dirty="0" err="1"/>
              <a:t>Navajún</a:t>
            </a:r>
            <a:r>
              <a:rPr lang="en-US" dirty="0"/>
              <a:t>, Rioja, Spain</a:t>
            </a:r>
            <a:endParaRPr lang="en-US" dirty="0" smtClean="0"/>
          </a:p>
          <a:p>
            <a:r>
              <a:rPr lang="en-US" dirty="0"/>
              <a:t>http://en.wikipedia.org/wiki/File:2780M-pyrite1.jpg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352" y="548680"/>
            <a:ext cx="4711856" cy="498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192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87727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Gold. </a:t>
            </a:r>
            <a:r>
              <a:rPr lang="en-US" dirty="0" err="1"/>
              <a:t>Navajún</a:t>
            </a:r>
            <a:r>
              <a:rPr lang="en-US" dirty="0"/>
              <a:t>, </a:t>
            </a:r>
            <a:r>
              <a:rPr lang="en-US" dirty="0" smtClean="0"/>
              <a:t>Synthetic</a:t>
            </a:r>
          </a:p>
          <a:p>
            <a:r>
              <a:rPr lang="en-US" dirty="0"/>
              <a:t>http://en.wikipedia.org/wiki/Gold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8" y="7615"/>
            <a:ext cx="9131052" cy="591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941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sz="3200" dirty="0" smtClean="0"/>
              <a:t>2-1-3. Mineral Usages</a:t>
            </a:r>
          </a:p>
          <a:p>
            <a:endParaRPr lang="en-US" altLang="ko-KR" sz="3200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Industrial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Metal, Plating &amp; Smelting – All the metals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Paper – Calcite, talc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Glassware &amp; Ceramics – Quartz, feldspars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Chemical – Metals and nonmetals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Automobile &amp; other transportation – Mineral </a:t>
            </a:r>
            <a:r>
              <a:rPr lang="en-US" altLang="ko-KR" dirty="0" err="1" smtClean="0"/>
              <a:t>fibres</a:t>
            </a:r>
            <a:r>
              <a:rPr lang="en-US" altLang="ko-KR" dirty="0" smtClean="0"/>
              <a:t> &amp; others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Agricultural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Fertilizers – Apatite and others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Environmental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Remediation/Protection – Clay minerals, oxides, gypsum etc.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Home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Detergent  - Zeolites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Cosmetics – Talc, mica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smtClean="0"/>
              <a:t>Tiles &amp; bricks – Clay minerals, feldspars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ko-KR" dirty="0" err="1" smtClean="0"/>
              <a:t>Jewlery</a:t>
            </a:r>
            <a:endParaRPr lang="en-US" altLang="ko-KR" dirty="0" smtClean="0"/>
          </a:p>
          <a:p>
            <a:endParaRPr lang="en-US" altLang="ko-KR" sz="2800" b="0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02522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1973" y="332656"/>
            <a:ext cx="3147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Rare Earth Element Minerals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344" y="764704"/>
            <a:ext cx="6096000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3131840" y="6093296"/>
            <a:ext cx="24032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/>
              <a:t>http://minesmagazine.com/1737/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390840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66750"/>
            <a:ext cx="8572500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304329" y="188640"/>
            <a:ext cx="4147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Everyday Uses of Rocks and Minerals 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262087" y="630932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http://natural-history.uoregon.edu/everydayuses-shelf03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350085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3"/>
            <a:ext cx="9078499" cy="667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755576" y="6565017"/>
            <a:ext cx="6318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/>
              <a:t>http://arizonaexperience.org/land/rock-products-building-arizona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3644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2-1. Minerals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sz="3200" dirty="0" smtClean="0"/>
              <a:t>2-1-1. How does the mineral form?</a:t>
            </a:r>
          </a:p>
          <a:p>
            <a:endParaRPr lang="en-US" altLang="ko-KR" sz="3200" dirty="0" smtClean="0"/>
          </a:p>
          <a:p>
            <a:r>
              <a:rPr lang="en-US" altLang="ko-KR" sz="2800" dirty="0" smtClean="0"/>
              <a:t>Definition of Minerals</a:t>
            </a:r>
          </a:p>
          <a:p>
            <a:pPr marL="914400" lvl="1" indent="-457200"/>
            <a:r>
              <a:rPr lang="en-US" altLang="ko-KR" sz="2800" b="0" dirty="0" err="1" smtClean="0"/>
              <a:t>Abiogenic</a:t>
            </a:r>
            <a:endParaRPr lang="en-US" altLang="ko-KR" sz="2800" b="0" dirty="0" smtClean="0"/>
          </a:p>
          <a:p>
            <a:pPr marL="914400" lvl="1" indent="-457200"/>
            <a:r>
              <a:rPr lang="en-US" altLang="ko-KR" sz="2800" b="0" dirty="0" smtClean="0"/>
              <a:t>Naturally occurring</a:t>
            </a:r>
          </a:p>
          <a:p>
            <a:pPr marL="914400" lvl="1" indent="-457200"/>
            <a:r>
              <a:rPr lang="en-US" altLang="ko-KR" sz="2800" b="0" dirty="0" smtClean="0"/>
              <a:t>Fixed (or given) chemical formula</a:t>
            </a:r>
          </a:p>
          <a:p>
            <a:pPr marL="914400" lvl="1" indent="-457200"/>
            <a:r>
              <a:rPr lang="en-US" altLang="ko-KR" sz="2800" b="0" dirty="0" smtClean="0"/>
              <a:t>Ordered structure (atomic arrangement)</a:t>
            </a:r>
          </a:p>
          <a:p>
            <a:pPr marL="914400" lvl="1" indent="-457200"/>
            <a:r>
              <a:rPr lang="en-US" altLang="ko-KR" sz="2800" b="0" dirty="0" smtClean="0"/>
              <a:t>Solid</a:t>
            </a:r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1533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836712"/>
            <a:ext cx="5210175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2266826" y="573325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200" dirty="0"/>
              <a:t>http://www.lankagembureau.lk/Gemstones-for-Month-of-Birth.php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938596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85838"/>
            <a:ext cx="5486400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486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2800" dirty="0" smtClean="0"/>
              <a:t>Mineral Formation</a:t>
            </a:r>
          </a:p>
          <a:p>
            <a:endParaRPr lang="en-US" altLang="ko-KR" sz="2800" dirty="0" smtClean="0"/>
          </a:p>
          <a:p>
            <a:pPr marL="914400" lvl="1" indent="-457200"/>
            <a:r>
              <a:rPr lang="en-US" altLang="ko-KR" sz="2800" b="0" dirty="0" smtClean="0"/>
              <a:t>Crystallization from melts (magma)</a:t>
            </a:r>
          </a:p>
          <a:p>
            <a:pPr marL="914400" lvl="1" indent="-457200"/>
            <a:r>
              <a:rPr lang="en-US" altLang="ko-KR" sz="2800" b="0" dirty="0" smtClean="0"/>
              <a:t>Metamorphic crystallization</a:t>
            </a:r>
          </a:p>
          <a:p>
            <a:pPr marL="914400" lvl="1" indent="-457200"/>
            <a:r>
              <a:rPr lang="en-US" altLang="ko-KR" sz="2800" b="0" dirty="0" smtClean="0"/>
              <a:t>Precipitation from water (or water </a:t>
            </a:r>
            <a:r>
              <a:rPr lang="en-US" altLang="ko-KR" sz="2800" b="0" dirty="0" err="1" smtClean="0"/>
              <a:t>vapour</a:t>
            </a:r>
            <a:r>
              <a:rPr lang="en-US" altLang="ko-KR" sz="2800" b="0" dirty="0" smtClean="0"/>
              <a:t>)</a:t>
            </a:r>
          </a:p>
          <a:p>
            <a:pPr marL="914400" lvl="1" indent="-457200"/>
            <a:r>
              <a:rPr lang="en-US" altLang="ko-KR" sz="2800" dirty="0" smtClean="0"/>
              <a:t>Biogenic productions</a:t>
            </a:r>
          </a:p>
          <a:p>
            <a:pPr marL="914400" lvl="1" indent="-457200"/>
            <a:r>
              <a:rPr lang="en-US" altLang="ko-KR" sz="2800" b="0" dirty="0" smtClean="0"/>
              <a:t>Other chemical reactions</a:t>
            </a:r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70041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sz="3200" dirty="0" smtClean="0"/>
              <a:t>2-1-2. Mineral Classes</a:t>
            </a:r>
          </a:p>
          <a:p>
            <a:endParaRPr lang="en-US" altLang="ko-K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2800" b="0" dirty="0" smtClean="0"/>
              <a:t>Silicates: SiO</a:t>
            </a:r>
            <a:r>
              <a:rPr lang="en-US" altLang="ko-KR" sz="2800" b="0" baseline="-25000" dirty="0" smtClean="0"/>
              <a:t>4</a:t>
            </a:r>
            <a:r>
              <a:rPr lang="en-US" altLang="ko-KR" sz="2800" b="0" dirty="0" smtClean="0"/>
              <a:t> tetrahedron + other </a:t>
            </a:r>
            <a:r>
              <a:rPr lang="en-US" altLang="ko-KR" sz="2800" b="0" dirty="0" err="1" smtClean="0"/>
              <a:t>cations</a:t>
            </a:r>
            <a:r>
              <a:rPr lang="en-US" altLang="ko-KR" sz="2800" b="0" dirty="0" smtClean="0"/>
              <a:t> &amp; anions (Orthoclase, pyroxenes, amphiboles)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ko-KR" sz="2800" b="0" dirty="0" err="1" smtClean="0"/>
              <a:t>Nonsilicates</a:t>
            </a:r>
            <a:endParaRPr lang="en-US" altLang="ko-KR" sz="2800" b="0" dirty="0" smtClean="0"/>
          </a:p>
          <a:p>
            <a:pPr marL="914400" lvl="1" indent="-457200"/>
            <a:r>
              <a:rPr lang="en-US" altLang="ko-KR" sz="2800" b="0" dirty="0" smtClean="0"/>
              <a:t>Oxides: Fe</a:t>
            </a:r>
            <a:r>
              <a:rPr lang="en-US" altLang="ko-KR" sz="2800" b="0" baseline="-25000" dirty="0" smtClean="0"/>
              <a:t>2</a:t>
            </a:r>
            <a:r>
              <a:rPr lang="en-US" altLang="ko-KR" sz="2800" b="0" dirty="0" smtClean="0"/>
              <a:t>O</a:t>
            </a:r>
            <a:r>
              <a:rPr lang="en-US" altLang="ko-KR" sz="2800" b="0" baseline="-25000" dirty="0" smtClean="0"/>
              <a:t>3</a:t>
            </a:r>
            <a:r>
              <a:rPr lang="en-US" altLang="ko-KR" sz="2800" b="0" dirty="0" smtClean="0"/>
              <a:t> (hematite)</a:t>
            </a:r>
          </a:p>
          <a:p>
            <a:pPr marL="914400" lvl="1" indent="-457200"/>
            <a:r>
              <a:rPr lang="en-US" altLang="ko-KR" sz="2800" b="0" dirty="0" smtClean="0"/>
              <a:t>Hydroxides: Gibbsite (Al(OH)</a:t>
            </a:r>
            <a:r>
              <a:rPr lang="en-US" altLang="ko-KR" sz="2800" b="0" baseline="-25000" dirty="0" smtClean="0"/>
              <a:t>3</a:t>
            </a:r>
            <a:r>
              <a:rPr lang="en-US" altLang="ko-KR" sz="2800" b="0" dirty="0" smtClean="0"/>
              <a:t>)</a:t>
            </a:r>
          </a:p>
          <a:p>
            <a:pPr marL="914400" lvl="1" indent="-457200"/>
            <a:r>
              <a:rPr lang="en-US" altLang="ko-KR" sz="2800" b="0" dirty="0" smtClean="0"/>
              <a:t>Sulfates: Gypsum (CaSO</a:t>
            </a:r>
            <a:r>
              <a:rPr lang="en-US" altLang="ko-KR" sz="2800" b="0" baseline="-25000" dirty="0" smtClean="0"/>
              <a:t>4</a:t>
            </a:r>
            <a:r>
              <a:rPr lang="en-US" altLang="ko-KR" sz="2800" b="0" dirty="0" smtClean="0"/>
              <a:t>.2H</a:t>
            </a:r>
            <a:r>
              <a:rPr lang="en-US" altLang="ko-KR" sz="2800" b="0" baseline="-25000" dirty="0" smtClean="0"/>
              <a:t>2</a:t>
            </a:r>
            <a:r>
              <a:rPr lang="en-US" altLang="ko-KR" sz="2800" b="0" dirty="0" smtClean="0"/>
              <a:t>O)</a:t>
            </a:r>
          </a:p>
          <a:p>
            <a:pPr marL="914400" lvl="1" indent="-457200"/>
            <a:r>
              <a:rPr lang="en-US" altLang="ko-KR" sz="2800" dirty="0" smtClean="0"/>
              <a:t>Carbonates: Calcite (CaCO</a:t>
            </a:r>
            <a:r>
              <a:rPr lang="en-US" altLang="ko-KR" sz="2800" baseline="-25000" dirty="0" smtClean="0"/>
              <a:t>3</a:t>
            </a:r>
            <a:r>
              <a:rPr lang="en-US" altLang="ko-KR" sz="2800" dirty="0" smtClean="0"/>
              <a:t>)</a:t>
            </a:r>
            <a:endParaRPr lang="en-US" altLang="ko-KR" sz="2800" b="0" dirty="0" smtClean="0"/>
          </a:p>
          <a:p>
            <a:pPr marL="914400" lvl="1" indent="-457200"/>
            <a:r>
              <a:rPr lang="en-US" altLang="ko-KR" sz="2800" b="0" dirty="0" smtClean="0"/>
              <a:t>Phosphates: Apatite (</a:t>
            </a:r>
            <a:r>
              <a:rPr lang="en-US" sz="2800" dirty="0" smtClean="0"/>
              <a:t>Ca</a:t>
            </a:r>
            <a:r>
              <a:rPr lang="en-US" sz="2800" baseline="-25000" dirty="0" smtClean="0"/>
              <a:t>5</a:t>
            </a:r>
            <a:r>
              <a:rPr lang="en-US" sz="2800" dirty="0" smtClean="0"/>
              <a:t>(PO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)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(</a:t>
            </a:r>
            <a:r>
              <a:rPr lang="en-US" sz="2800" dirty="0" err="1" smtClean="0"/>
              <a:t>F,Cl,OH</a:t>
            </a:r>
            <a:r>
              <a:rPr lang="en-US" sz="2800" dirty="0" smtClean="0"/>
              <a:t>))</a:t>
            </a:r>
            <a:endParaRPr lang="en-US" altLang="ko-KR" sz="2800" b="0" dirty="0" smtClean="0"/>
          </a:p>
          <a:p>
            <a:pPr marL="914400" lvl="1" indent="-457200"/>
            <a:r>
              <a:rPr lang="en-US" altLang="ko-KR" sz="2800" b="0" dirty="0" smtClean="0"/>
              <a:t>Halides: Halite (</a:t>
            </a:r>
            <a:r>
              <a:rPr lang="en-US" altLang="ko-KR" sz="2800" b="0" dirty="0" err="1" smtClean="0"/>
              <a:t>NaCl</a:t>
            </a:r>
            <a:r>
              <a:rPr lang="en-US" altLang="ko-KR" sz="2800" b="0" dirty="0" smtClean="0"/>
              <a:t>)</a:t>
            </a:r>
          </a:p>
          <a:p>
            <a:pPr marL="914400" lvl="1" indent="-457200"/>
            <a:r>
              <a:rPr lang="en-US" altLang="ko-KR" sz="2800" b="0" dirty="0" smtClean="0"/>
              <a:t>Sulfides: Pyrite (FeS</a:t>
            </a:r>
            <a:r>
              <a:rPr lang="en-US" altLang="ko-KR" sz="2800" b="0" baseline="-25000" dirty="0" smtClean="0"/>
              <a:t>2</a:t>
            </a:r>
            <a:r>
              <a:rPr lang="en-US" altLang="ko-KR" sz="2800" b="0" dirty="0" smtClean="0"/>
              <a:t>)</a:t>
            </a:r>
          </a:p>
          <a:p>
            <a:pPr marL="914400" lvl="1" indent="-457200"/>
            <a:r>
              <a:rPr lang="en-US" altLang="ko-KR" sz="2800" dirty="0" smtClean="0"/>
              <a:t>Natural Elements: Gold (Au)</a:t>
            </a:r>
          </a:p>
          <a:p>
            <a:pPr marL="914400" lvl="1" indent="-457200"/>
            <a:r>
              <a:rPr lang="en-US" altLang="ko-KR" sz="2800" b="0" dirty="0" err="1" smtClean="0"/>
              <a:t>etc</a:t>
            </a:r>
            <a:endParaRPr lang="en-US" altLang="ko-KR" sz="2800" b="0" dirty="0" smtClean="0"/>
          </a:p>
          <a:p>
            <a:endParaRPr lang="en-US" altLang="ko-KR" sz="2800" b="0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0250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764704"/>
            <a:ext cx="7620000" cy="50673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6021288"/>
            <a:ext cx="5519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Orthoclase. </a:t>
            </a:r>
            <a:r>
              <a:rPr lang="en-US" dirty="0"/>
              <a:t>Minas </a:t>
            </a:r>
            <a:r>
              <a:rPr lang="en-US" dirty="0" err="1"/>
              <a:t>Gerais</a:t>
            </a:r>
            <a:r>
              <a:rPr lang="en-US" dirty="0"/>
              <a:t>, Southeast Region, Brazil </a:t>
            </a:r>
            <a:endParaRPr lang="en-US" dirty="0" smtClean="0"/>
          </a:p>
          <a:p>
            <a:r>
              <a:rPr lang="en-US" dirty="0"/>
              <a:t>http://en.wikipedia.org/wiki/File:OrthoclaseBresil.jpg</a:t>
            </a:r>
          </a:p>
        </p:txBody>
      </p:sp>
    </p:spTree>
    <p:extLst>
      <p:ext uri="{BB962C8B-B14F-4D97-AF65-F5344CB8AC3E}">
        <p14:creationId xmlns:p14="http://schemas.microsoft.com/office/powerpoint/2010/main" val="1154167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332656"/>
            <a:ext cx="706755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9684" y="6021288"/>
            <a:ext cx="5442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Diopside</a:t>
            </a:r>
            <a:r>
              <a:rPr lang="en-US" dirty="0" smtClean="0"/>
              <a:t>. </a:t>
            </a:r>
            <a:r>
              <a:rPr lang="en-US" dirty="0" err="1"/>
              <a:t>Bellecombe</a:t>
            </a:r>
            <a:r>
              <a:rPr lang="en-US" dirty="0"/>
              <a:t>, </a:t>
            </a:r>
            <a:r>
              <a:rPr lang="en-US" dirty="0" err="1"/>
              <a:t>Châtillon</a:t>
            </a:r>
            <a:r>
              <a:rPr lang="en-US" dirty="0"/>
              <a:t>, </a:t>
            </a:r>
            <a:r>
              <a:rPr lang="en-US" dirty="0" err="1"/>
              <a:t>Aosta</a:t>
            </a:r>
            <a:r>
              <a:rPr lang="en-US" dirty="0"/>
              <a:t> Valley, Italy</a:t>
            </a:r>
            <a:endParaRPr lang="en-US" dirty="0" smtClean="0"/>
          </a:p>
          <a:p>
            <a:r>
              <a:rPr lang="en-US" dirty="0"/>
              <a:t>http://en.wikipedia.org/wiki/File:Diopside_Aoste.jpg</a:t>
            </a:r>
          </a:p>
        </p:txBody>
      </p:sp>
    </p:spTree>
    <p:extLst>
      <p:ext uri="{BB962C8B-B14F-4D97-AF65-F5344CB8AC3E}">
        <p14:creationId xmlns:p14="http://schemas.microsoft.com/office/powerpoint/2010/main" val="502507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08" y="908720"/>
            <a:ext cx="7620000" cy="47148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5877272"/>
            <a:ext cx="85160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Tremolite</a:t>
            </a:r>
            <a:r>
              <a:rPr lang="en-US" dirty="0"/>
              <a:t>. </a:t>
            </a:r>
            <a:r>
              <a:rPr lang="en-US" dirty="0" err="1"/>
              <a:t>Campolungo</a:t>
            </a:r>
            <a:r>
              <a:rPr lang="en-US" dirty="0"/>
              <a:t>, </a:t>
            </a:r>
            <a:r>
              <a:rPr lang="en-US" dirty="0" err="1"/>
              <a:t>Piumogna</a:t>
            </a:r>
            <a:r>
              <a:rPr lang="en-US" dirty="0"/>
              <a:t> Valley, </a:t>
            </a:r>
            <a:r>
              <a:rPr lang="en-US" dirty="0" err="1"/>
              <a:t>Leventina</a:t>
            </a:r>
            <a:r>
              <a:rPr lang="en-US" dirty="0"/>
              <a:t>, Ticino (</a:t>
            </a:r>
            <a:r>
              <a:rPr lang="en-US" dirty="0" err="1"/>
              <a:t>Tessin</a:t>
            </a:r>
            <a:r>
              <a:rPr lang="en-US" dirty="0"/>
              <a:t>), Switzerland </a:t>
            </a:r>
            <a:endParaRPr lang="en-US" dirty="0" smtClean="0"/>
          </a:p>
          <a:p>
            <a:r>
              <a:rPr lang="en-US" dirty="0"/>
              <a:t>http://en.wikipedia.org/wiki/File:Tremolite_Campolungo.jpg</a:t>
            </a:r>
          </a:p>
        </p:txBody>
      </p:sp>
    </p:spTree>
    <p:extLst>
      <p:ext uri="{BB962C8B-B14F-4D97-AF65-F5344CB8AC3E}">
        <p14:creationId xmlns:p14="http://schemas.microsoft.com/office/powerpoint/2010/main" val="4275702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89162" y="6021288"/>
            <a:ext cx="46730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Hematite. Michigan, USA</a:t>
            </a:r>
          </a:p>
          <a:p>
            <a:r>
              <a:rPr lang="en-US" dirty="0"/>
              <a:t>http://en.wikipedia.org/wiki/File:Hematite.jpg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88937"/>
            <a:ext cx="592455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0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83768" y="6021288"/>
            <a:ext cx="4224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Gibbsite. Brazil</a:t>
            </a:r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en.wikipedia.org/wiki/File:Gibbsite</a:t>
            </a:r>
            <a:endParaRPr 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8640"/>
            <a:ext cx="5715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5318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필수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206</TotalTime>
  <Words>353</Words>
  <Application>Microsoft Office PowerPoint</Application>
  <PresentationFormat>화면 슬라이드 쇼(4:3)</PresentationFormat>
  <Paragraphs>77</Paragraphs>
  <Slides>21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2" baseType="lpstr">
      <vt:lpstr>필수</vt:lpstr>
      <vt:lpstr>RESOURCEs &amp; Environment Ch. 2. Minerals &amp; rocks</vt:lpstr>
      <vt:lpstr>2-1. Minerals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jyy</cp:lastModifiedBy>
  <cp:revision>22</cp:revision>
  <dcterms:created xsi:type="dcterms:W3CDTF">2013-09-03T00:41:18Z</dcterms:created>
  <dcterms:modified xsi:type="dcterms:W3CDTF">2014-03-18T12:02:32Z</dcterms:modified>
</cp:coreProperties>
</file>